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77" r:id="rId4"/>
    <p:sldId id="276" r:id="rId5"/>
    <p:sldId id="278" r:id="rId6"/>
    <p:sldId id="281" r:id="rId7"/>
    <p:sldId id="282" r:id="rId8"/>
    <p:sldId id="279" r:id="rId9"/>
    <p:sldId id="267" r:id="rId10"/>
    <p:sldId id="269" r:id="rId11"/>
    <p:sldId id="266" r:id="rId12"/>
    <p:sldId id="268" r:id="rId13"/>
    <p:sldId id="271" r:id="rId14"/>
    <p:sldId id="274" r:id="rId15"/>
    <p:sldId id="270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2E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97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A2DB-A860-45C1-9EAA-78F2C56D2F7F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B9BA-61AF-48C8-A020-8434C7ECD7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 принадлежат идеи комплексной эстетизации пространства, поиске оптимального сочетания функций и формы серийно выпускаемых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7446-8191-484D-9376-D869564627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32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 принадлежат идеи комплексной эстетизации пространства, поиске оптимального сочетания функций и формы серийно выпускаемых предметов.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7446-8191-484D-9376-D869564627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32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085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772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744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78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2561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0614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296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2601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830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620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013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2000"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8C55B-E834-4613-94FD-464A0FF64792}" type="datetimeFigureOut">
              <a:rPr lang="ru-RU" smtClean="0"/>
              <a:pPr/>
              <a:t>06.08.2017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E058-399B-44DC-A82D-A1F89ACBF8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57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4423" cy="2190105"/>
          </a:xfrm>
          <a:gradFill>
            <a:gsLst>
              <a:gs pos="79000">
                <a:schemeClr val="accent2">
                  <a:tint val="50000"/>
                  <a:satMod val="300000"/>
                  <a:alpha val="36000"/>
                </a:schemeClr>
              </a:gs>
              <a:gs pos="22000">
                <a:schemeClr val="accent2">
                  <a:tint val="37000"/>
                  <a:satMod val="300000"/>
                </a:schemeClr>
              </a:gs>
              <a:gs pos="2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5400" b="1" dirty="0" smtClean="0">
                <a:solidFill>
                  <a:srgbClr val="C00000"/>
                </a:solidFill>
                <a:latin typeface="Teddy Bear" pitchFamily="2" charset="0"/>
              </a:rPr>
              <a:t>рикладной дизайн</a:t>
            </a:r>
            <a:endParaRPr lang="ru-RU" sz="5400" b="1" dirty="0">
              <a:solidFill>
                <a:srgbClr val="C00000"/>
              </a:solidFill>
              <a:latin typeface="Teddy Bea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185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820394" cy="30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2" y="620688"/>
            <a:ext cx="2402700" cy="288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3429000"/>
            <a:ext cx="2457903" cy="302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92479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35896" y="476672"/>
            <a:ext cx="4680520" cy="2520280"/>
          </a:xfrm>
          <a:prstGeom prst="rect">
            <a:avLst/>
          </a:prstGeom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1210212">
            <a:off x="2771207" y="3651832"/>
            <a:ext cx="2819048" cy="2695238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92143">
            <a:off x="6148157" y="3619884"/>
            <a:ext cx="2455253" cy="263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580112" y="4005064"/>
            <a:ext cx="3168352" cy="2708920"/>
            <a:chOff x="404685" y="548680"/>
            <a:chExt cx="2079083" cy="1972664"/>
          </a:xfrm>
        </p:grpSpPr>
        <p:sp>
          <p:nvSpPr>
            <p:cNvPr id="12" name="Овал 11"/>
            <p:cNvSpPr/>
            <p:nvPr/>
          </p:nvSpPr>
          <p:spPr>
            <a:xfrm>
              <a:off x="535744" y="698460"/>
              <a:ext cx="1789949" cy="1695044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85" y="548680"/>
              <a:ext cx="2079083" cy="1972664"/>
            </a:xfrm>
            <a:prstGeom prst="rect">
              <a:avLst/>
            </a:prstGeom>
          </p:spPr>
        </p:pic>
      </p:grpSp>
      <p:pic>
        <p:nvPicPr>
          <p:cNvPr id="15" name="Рисунок 14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5064"/>
            <a:ext cx="2952328" cy="2636749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448272" cy="2463131"/>
          </a:xfrm>
          <a:prstGeom prst="rect">
            <a:avLst/>
          </a:prstGeom>
        </p:spPr>
      </p:pic>
      <p:pic>
        <p:nvPicPr>
          <p:cNvPr id="18" name="Рисунок 17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2808312" cy="2808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67944" y="188640"/>
            <a:ext cx="2373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2E8A"/>
                </a:solidFill>
                <a:latin typeface="Monotype Corsiva" pitchFamily="66" charset="0"/>
              </a:rPr>
              <a:t>П</a:t>
            </a:r>
            <a:r>
              <a:rPr lang="ru-RU" sz="4000" dirty="0" smtClean="0">
                <a:solidFill>
                  <a:srgbClr val="002E8A"/>
                </a:solidFill>
              </a:rPr>
              <a:t>осуда </a:t>
            </a:r>
            <a:endParaRPr lang="ru-RU" sz="4000" dirty="0">
              <a:solidFill>
                <a:srgbClr val="002E8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24790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rgbClr val="000099"/>
                </a:solidFill>
                <a:latin typeface="Monotype Corsiva" pitchFamily="66" charset="0"/>
              </a:rPr>
              <a:t>Г</a:t>
            </a:r>
            <a:r>
              <a:rPr lang="ru-RU" sz="4000" dirty="0" smtClean="0">
                <a:solidFill>
                  <a:srgbClr val="000099"/>
                </a:solidFill>
              </a:rPr>
              <a:t>оршок для приготовления пищи (чугунок).</a:t>
            </a:r>
          </a:p>
        </p:txBody>
      </p:sp>
      <p:pic>
        <p:nvPicPr>
          <p:cNvPr id="52235" name="Picture 11" descr="DSC002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2420938"/>
            <a:ext cx="4038600" cy="3028950"/>
          </a:xfrm>
        </p:spPr>
      </p:pic>
      <p:pic>
        <p:nvPicPr>
          <p:cNvPr id="52234" name="Picture 10" descr="DSC002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420938"/>
            <a:ext cx="4038600" cy="3028950"/>
          </a:xfr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2101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E8A"/>
                </a:solidFill>
              </a:rPr>
              <a:t>Критерии </a:t>
            </a:r>
            <a:br>
              <a:rPr lang="ru-RU" b="1" dirty="0" smtClean="0">
                <a:solidFill>
                  <a:srgbClr val="002E8A"/>
                </a:solidFill>
              </a:rPr>
            </a:br>
            <a:r>
              <a:rPr lang="ru-RU" b="1" dirty="0" smtClean="0">
                <a:solidFill>
                  <a:srgbClr val="002E8A"/>
                </a:solidFill>
              </a:rPr>
              <a:t>дизайнерских предметов: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051720" y="1700808"/>
            <a:ext cx="6635080" cy="442535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Польза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Удобство.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Красота.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Легкость в обращении.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Безопасность.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err="1" smtClean="0"/>
              <a:t>Идивидуальность</a:t>
            </a:r>
            <a:r>
              <a:rPr lang="ru-RU" sz="3600" b="1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dirty="0" smtClean="0"/>
              <a:t>Покупательная доступность.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764704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Вопрос: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98884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    К</a:t>
            </a:r>
            <a:r>
              <a:rPr lang="ru-RU" sz="4400" b="1" dirty="0" smtClean="0">
                <a:solidFill>
                  <a:srgbClr val="002060"/>
                </a:solidFill>
              </a:rPr>
              <a:t>омпозиция ?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4077072"/>
            <a:ext cx="5293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Что  это такое?  </a:t>
            </a:r>
            <a:endParaRPr lang="ru-RU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фото\DSC00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4005064"/>
            <a:ext cx="2689914" cy="2664296"/>
          </a:xfrm>
          <a:prstGeom prst="rect">
            <a:avLst/>
          </a:prstGeom>
          <a:noFill/>
        </p:spPr>
      </p:pic>
      <p:pic>
        <p:nvPicPr>
          <p:cNvPr id="1027" name="Picture 3" descr="C:\Users\Admin\Documents\фото\DSC003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84168" y="1052736"/>
            <a:ext cx="2837649" cy="4032448"/>
          </a:xfrm>
          <a:prstGeom prst="rect">
            <a:avLst/>
          </a:prstGeom>
          <a:noFill/>
        </p:spPr>
      </p:pic>
      <p:pic>
        <p:nvPicPr>
          <p:cNvPr id="1028" name="Picture 4" descr="C:\Users\Admin\Documents\фото\DSC00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347864" y="302654"/>
            <a:ext cx="2448272" cy="3468386"/>
          </a:xfrm>
          <a:prstGeom prst="rect">
            <a:avLst/>
          </a:prstGeom>
          <a:noFill/>
        </p:spPr>
      </p:pic>
      <p:pic>
        <p:nvPicPr>
          <p:cNvPr id="1029" name="Picture 5" descr="C:\Users\Admin\Documents\фото\DSC002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620688"/>
            <a:ext cx="2664296" cy="50845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412776"/>
            <a:ext cx="1656184" cy="41044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635896" y="620688"/>
            <a:ext cx="2016224" cy="2880320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516216" y="1916832"/>
            <a:ext cx="2138536" cy="25922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077072"/>
            <a:ext cx="2448272" cy="22322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mycdn.me/image?t=0&amp;bid=849441813836&amp;id=849441813836&amp;plc=WEB&amp;tkn=*sxwPFrXVGY3CSQ52ooCN0a9bK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457400"/>
            <a:ext cx="7200799" cy="5400600"/>
          </a:xfrm>
          <a:prstGeom prst="round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332656"/>
            <a:ext cx="4336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Прикладной дизайн </a:t>
            </a:r>
          </a:p>
          <a:p>
            <a:r>
              <a:rPr lang="ru-RU" sz="3200" b="1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подарочной упаковки </a:t>
            </a:r>
            <a:endParaRPr lang="ru-RU" sz="3200" b="1" dirty="0">
              <a:solidFill>
                <a:srgbClr val="002E8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124744"/>
            <a:ext cx="8640960" cy="195350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127739"/>
              </a:avLst>
            </a:prstTxWarp>
            <a:spAutoFit/>
          </a:bodyPr>
          <a:lstStyle/>
          <a:p>
            <a:r>
              <a:rPr lang="ru-RU" sz="8000" b="1" dirty="0" smtClean="0">
                <a:solidFill>
                  <a:srgbClr val="002E8A"/>
                </a:solidFill>
                <a:latin typeface="Monotype Corsiva" pitchFamily="66" charset="0"/>
              </a:rPr>
              <a:t>Спасибо за внимание  </a:t>
            </a:r>
            <a:endParaRPr lang="ru-RU" sz="8000" b="1" dirty="0">
              <a:solidFill>
                <a:srgbClr val="002E8A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C:\Users\Admin\Desktop\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060848"/>
            <a:ext cx="8174049" cy="39668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мультяшный человек архитектор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мультяшный человек архитектор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softEdge rad="317500"/>
          </a:effectLst>
        </p:spPr>
      </p:pic>
      <p:pic>
        <p:nvPicPr>
          <p:cNvPr id="5" name="Рисунок 4" descr="professii_hudognik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323528" y="2448894"/>
            <a:ext cx="3600400" cy="4409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ультяшный человек архитектор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softEdge rad="317500"/>
          </a:effectLst>
        </p:spPr>
      </p:pic>
      <p:pic>
        <p:nvPicPr>
          <p:cNvPr id="7" name="Рисунок 6" descr="engineer-296438_960_72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3136" y="3068960"/>
            <a:ext cx="2558634" cy="3392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ign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04048" cy="6858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5" name="Рисунок 4" descr="359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554762" y="1268760"/>
            <a:ext cx="6857999" cy="432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ign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04048" cy="6858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5" name="Рисунок 4" descr="359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554762" y="1268760"/>
            <a:ext cx="6857999" cy="4320478"/>
          </a:xfrm>
          <a:prstGeom prst="rect">
            <a:avLst/>
          </a:prstGeom>
        </p:spPr>
      </p:pic>
      <p:pic>
        <p:nvPicPr>
          <p:cNvPr id="6" name="Рисунок 5" descr="engineer-296438_960_72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140968"/>
            <a:ext cx="2558634" cy="3392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ign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004048" cy="6858000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5" name="Рисунок 4" descr="3592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3554762" y="1268760"/>
            <a:ext cx="6857999" cy="4320478"/>
          </a:xfrm>
          <a:prstGeom prst="rect">
            <a:avLst/>
          </a:prstGeom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692696"/>
            <a:ext cx="4464496" cy="5551264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316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Букет цветов    -         </a:t>
            </a:r>
            <a:r>
              <a:rPr lang="ru-RU" sz="4000" dirty="0" err="1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Визаж</a:t>
            </a:r>
            <a:endParaRPr lang="ru-RU" sz="4000" dirty="0" smtClean="0">
              <a:solidFill>
                <a:srgbClr val="002E8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Пальто              -        Дизайн среды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Чайник             –       </a:t>
            </a:r>
            <a:r>
              <a:rPr lang="ru-RU" sz="4000" dirty="0" err="1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Фитодизайн</a:t>
            </a:r>
            <a:endParaRPr lang="ru-RU" sz="4000" dirty="0" smtClean="0">
              <a:solidFill>
                <a:srgbClr val="002E8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Прическа         -          Дизайн моды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Ландшафт       -      Промышленный 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002E8A"/>
                </a:solidFill>
                <a:latin typeface="Times New Roman" pitchFamily="18" charset="0"/>
                <a:cs typeface="Times New Roman" pitchFamily="18" charset="0"/>
              </a:rPr>
              <a:t>                                 дизайн </a:t>
            </a:r>
          </a:p>
          <a:p>
            <a:endParaRPr lang="ru-RU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47864" y="1196752"/>
            <a:ext cx="1512168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67744" y="1988840"/>
            <a:ext cx="2808312" cy="18722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3044371" y="3436257"/>
            <a:ext cx="47172" cy="156029"/>
          </a:xfrm>
          <a:custGeom>
            <a:avLst/>
            <a:gdLst>
              <a:gd name="connsiteX0" fmla="*/ 3629 w 47172"/>
              <a:gd name="connsiteY0" fmla="*/ 156029 h 156029"/>
              <a:gd name="connsiteX1" fmla="*/ 47172 w 47172"/>
              <a:gd name="connsiteY1" fmla="*/ 112486 h 156029"/>
              <a:gd name="connsiteX2" fmla="*/ 3629 w 47172"/>
              <a:gd name="connsiteY2" fmla="*/ 3629 h 156029"/>
              <a:gd name="connsiteX3" fmla="*/ 25400 w 47172"/>
              <a:gd name="connsiteY3" fmla="*/ 90714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2" h="156029">
                <a:moveTo>
                  <a:pt x="3629" y="156029"/>
                </a:moveTo>
                <a:cubicBezTo>
                  <a:pt x="25400" y="146957"/>
                  <a:pt x="47172" y="137886"/>
                  <a:pt x="47172" y="112486"/>
                </a:cubicBezTo>
                <a:cubicBezTo>
                  <a:pt x="47172" y="87086"/>
                  <a:pt x="7258" y="7258"/>
                  <a:pt x="3629" y="3629"/>
                </a:cubicBezTo>
                <a:cubicBezTo>
                  <a:pt x="0" y="0"/>
                  <a:pt x="25400" y="90714"/>
                  <a:pt x="25400" y="9071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39752" y="2996952"/>
            <a:ext cx="2160240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71800" y="1124744"/>
            <a:ext cx="2304256" cy="266429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987824" y="2060848"/>
            <a:ext cx="1872208" cy="252028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916832"/>
            <a:ext cx="8496944" cy="193164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9600" dirty="0" smtClean="0">
                <a:solidFill>
                  <a:srgbClr val="000099"/>
                </a:solidFill>
                <a:latin typeface="Monotype Corsiva" pitchFamily="66" charset="0"/>
              </a:rPr>
              <a:t> П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>рикладной </a:t>
            </a:r>
            <a:br>
              <a:rPr lang="ru-RU" dirty="0" smtClean="0">
                <a:solidFill>
                  <a:srgbClr val="000099"/>
                </a:solidFill>
                <a:latin typeface="+mn-lt"/>
              </a:rPr>
            </a:br>
            <a:r>
              <a:rPr lang="ru-RU" dirty="0" smtClean="0">
                <a:solidFill>
                  <a:srgbClr val="000099"/>
                </a:solidFill>
                <a:latin typeface="+mn-lt"/>
              </a:rPr>
              <a:t>                               </a:t>
            </a:r>
            <a:r>
              <a:rPr lang="ru-RU" sz="6000" i="1" dirty="0" smtClean="0">
                <a:solidFill>
                  <a:srgbClr val="000099"/>
                </a:solidFill>
                <a:latin typeface="Monotype Corsiva" pitchFamily="66" charset="0"/>
              </a:rPr>
              <a:t>д</a:t>
            </a:r>
            <a:r>
              <a:rPr lang="ru-RU" dirty="0" smtClean="0">
                <a:solidFill>
                  <a:srgbClr val="000099"/>
                </a:solidFill>
                <a:latin typeface="+mn-lt"/>
              </a:rPr>
              <a:t>изайн </a:t>
            </a:r>
            <a:endParaRPr lang="ru-RU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76672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Вопрос: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437112"/>
            <a:ext cx="346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   это     такое? </a:t>
            </a:r>
            <a:endParaRPr lang="ru-RU" sz="3200" b="1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107</Words>
  <Application>Microsoft Office PowerPoint</Application>
  <PresentationFormat>Экран (4:3)</PresentationFormat>
  <Paragraphs>30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прикладной дизайн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Прикладной                                 дизайн </vt:lpstr>
      <vt:lpstr>Слайд 10</vt:lpstr>
      <vt:lpstr>Слайд 11</vt:lpstr>
      <vt:lpstr>Слайд 12</vt:lpstr>
      <vt:lpstr>Горшок для приготовления пищи (чугунок).</vt:lpstr>
      <vt:lpstr>Критерии  дизайнерских предметов: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Ольга</dc:creator>
  <cp:lastModifiedBy>Admin</cp:lastModifiedBy>
  <cp:revision>111</cp:revision>
  <dcterms:created xsi:type="dcterms:W3CDTF">2015-10-22T19:40:25Z</dcterms:created>
  <dcterms:modified xsi:type="dcterms:W3CDTF">2017-08-06T18:58:22Z</dcterms:modified>
</cp:coreProperties>
</file>